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21" r:id="rId3"/>
    <p:sldId id="324" r:id="rId4"/>
    <p:sldId id="326" r:id="rId5"/>
    <p:sldId id="325" r:id="rId6"/>
    <p:sldId id="32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3" autoAdjust="0"/>
  </p:normalViewPr>
  <p:slideViewPr>
    <p:cSldViewPr>
      <p:cViewPr varScale="1">
        <p:scale>
          <a:sx n="82" d="100"/>
          <a:sy n="82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492B2-55AF-4B2E-9479-A7CF74645CDA}" type="datetimeFigureOut">
              <a:rPr lang="da-DK" smtClean="0"/>
              <a:t>25-09-2016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0A9F-2DE3-4FD4-8005-E6A8233750C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4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0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9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very important 7-step methodology – gather,</a:t>
            </a:r>
            <a:r>
              <a:rPr lang="en-GB" baseline="0" dirty="0" smtClean="0"/>
              <a:t> measure, act, celebrate!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603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this</a:t>
            </a:r>
            <a:r>
              <a:rPr lang="en-GB" baseline="0" dirty="0" smtClean="0"/>
              <a:t> from personal perspective.  Students learn better when participative, situational, action orientated etc.  Surveys of head teachers have shown that ES definitely develops leadership skills.  (KBT survey in </a:t>
            </a:r>
            <a:r>
              <a:rPr lang="en-GB" baseline="0" dirty="0" err="1" smtClean="0"/>
              <a:t>Podio</a:t>
            </a:r>
            <a:r>
              <a:rPr lang="en-GB" baseline="0" dirty="0" smtClean="0"/>
              <a:t>) see slide 7 for more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A9F-2DE3-4FD4-8005-E6A8233750C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12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DBD-2D2C-43F0-8174-B4E8043700A8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00" y="-12700"/>
            <a:ext cx="1224374" cy="1739900"/>
          </a:xfrm>
          <a:prstGeom prst="rect">
            <a:avLst/>
          </a:prstGeom>
        </p:spPr>
      </p:pic>
      <p:pic>
        <p:nvPicPr>
          <p:cNvPr id="11" name="Picture 10" descr="Hvid_B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11774" y="4324350"/>
            <a:ext cx="7132226" cy="1139175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2233034" y="4467515"/>
            <a:ext cx="4167766" cy="369332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2600" b="0" i="0" cap="none" spc="0" baseline="0">
                <a:solidFill>
                  <a:srgbClr val="154194"/>
                </a:solidFill>
                <a:latin typeface="Lato Black"/>
                <a:cs typeface="Lato Black"/>
              </a:defRPr>
            </a:lvl1pPr>
          </a:lstStyle>
          <a:p>
            <a:r>
              <a:rPr lang="da-DK" dirty="0" err="1" smtClean="0"/>
              <a:t>Foundation</a:t>
            </a:r>
            <a:r>
              <a:rPr lang="da-DK" dirty="0" smtClean="0"/>
              <a:t> for </a:t>
            </a:r>
            <a:r>
              <a:rPr lang="da-DK" dirty="0" err="1" smtClean="0"/>
              <a:t>Environmental</a:t>
            </a:r>
            <a:r>
              <a:rPr lang="da-DK" dirty="0" smtClean="0"/>
              <a:t> </a:t>
            </a:r>
            <a:r>
              <a:rPr lang="da-DK" dirty="0" err="1" smtClean="0"/>
              <a:t>Eduacation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42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,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2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57" y="0"/>
            <a:ext cx="35814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49134" y="1724315"/>
            <a:ext cx="2380174" cy="369332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r>
              <a:rPr lang="da-DK" dirty="0" smtClean="0"/>
              <a:t>Introduktion</a:t>
            </a:r>
            <a:endParaRPr lang="da-DK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9" name="Picture 8" descr="bar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0700" y="-146050"/>
            <a:ext cx="63500" cy="52070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Standard image + </a:t>
            </a:r>
            <a:r>
              <a:rPr lang="da-DK" dirty="0" err="1" smtClean="0"/>
              <a:t>content</a:t>
            </a:r>
            <a:r>
              <a:rPr lang="da-DK" dirty="0" smtClean="0"/>
              <a:t> slide</a:t>
            </a:r>
            <a:endParaRPr lang="da-DK" dirty="0"/>
          </a:p>
        </p:txBody>
      </p:sp>
      <p:pic>
        <p:nvPicPr>
          <p:cNvPr id="10" name="Picture 9" descr="Foundation for Environmental Education Educatio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143" y="6547298"/>
            <a:ext cx="2910115" cy="1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0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911514" y="1516637"/>
            <a:ext cx="6914986" cy="4807963"/>
          </a:xfrm>
          <a:prstGeom prst="rect">
            <a:avLst/>
          </a:prstGeom>
        </p:spPr>
        <p:txBody>
          <a:bodyPr vert="horz" lIns="0" tIns="0" rIns="0" bIns="0" numCol="1" spcCol="108000">
            <a:normAutofit/>
          </a:bodyPr>
          <a:lstStyle>
            <a:lvl1pPr>
              <a:defRPr sz="3000" baseline="0">
                <a:latin typeface="Lato"/>
                <a:cs typeface="Lato"/>
              </a:defRPr>
            </a:lvl1pPr>
            <a:lvl2pPr>
              <a:buFont typeface="Arial"/>
              <a:buChar char="•"/>
              <a:defRPr>
                <a:latin typeface="Lato"/>
                <a:cs typeface="Lato"/>
              </a:defRPr>
            </a:lvl2pPr>
            <a:lvl3pPr>
              <a:defRPr>
                <a:latin typeface="Lato"/>
                <a:cs typeface="Lato"/>
              </a:defRPr>
            </a:lvl3pPr>
            <a:lvl4pPr>
              <a:defRPr>
                <a:latin typeface="Lato"/>
                <a:cs typeface="Lato"/>
              </a:defRPr>
            </a:lvl4pPr>
            <a:lvl5pPr>
              <a:defRPr>
                <a:latin typeface="Lato"/>
                <a:cs typeface="Lato"/>
              </a:defRPr>
            </a:lvl5pPr>
          </a:lstStyle>
          <a:p>
            <a:pPr lvl="0"/>
            <a:r>
              <a:rPr lang="da-DK" dirty="0" err="1" smtClean="0"/>
              <a:t>Level</a:t>
            </a:r>
            <a:r>
              <a:rPr lang="da-DK" dirty="0" smtClean="0"/>
              <a:t> 1</a:t>
            </a:r>
          </a:p>
          <a:p>
            <a:pPr lvl="1"/>
            <a:r>
              <a:rPr lang="da-DK" dirty="0" err="1" smtClean="0"/>
              <a:t>Level</a:t>
            </a:r>
            <a:r>
              <a:rPr lang="da-DK" dirty="0" smtClean="0"/>
              <a:t> 2</a:t>
            </a:r>
          </a:p>
          <a:p>
            <a:pPr lvl="2"/>
            <a:r>
              <a:rPr lang="da-DK" dirty="0" err="1" smtClean="0"/>
              <a:t>Level</a:t>
            </a:r>
            <a:r>
              <a:rPr lang="da-DK" dirty="0" smtClean="0"/>
              <a:t> 3</a:t>
            </a:r>
          </a:p>
          <a:p>
            <a:pPr lvl="3"/>
            <a:r>
              <a:rPr lang="da-DK" dirty="0" err="1" smtClean="0"/>
              <a:t>Level</a:t>
            </a:r>
            <a:r>
              <a:rPr lang="da-DK" dirty="0" smtClean="0"/>
              <a:t> 4 </a:t>
            </a:r>
          </a:p>
          <a:p>
            <a:pPr lvl="4"/>
            <a:r>
              <a:rPr lang="da-DK" dirty="0" err="1" smtClean="0"/>
              <a:t>Level</a:t>
            </a:r>
            <a:r>
              <a:rPr lang="da-DK" dirty="0" smtClean="0"/>
              <a:t> 5</a:t>
            </a:r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6" name="Picture 5" descr="bar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0700" y="-146050"/>
            <a:ext cx="63500" cy="520700"/>
          </a:xfrm>
          <a:prstGeom prst="rect">
            <a:avLst/>
          </a:prstGeom>
        </p:spPr>
      </p:pic>
      <p:sp>
        <p:nvSpPr>
          <p:cNvPr id="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Standard White </a:t>
            </a:r>
            <a:r>
              <a:rPr lang="da-DK" dirty="0" err="1" smtClean="0"/>
              <a:t>Background</a:t>
            </a:r>
            <a:r>
              <a:rPr lang="da-DK" dirty="0" smtClean="0"/>
              <a:t>  </a:t>
            </a:r>
            <a:r>
              <a:rPr lang="da-DK" dirty="0" err="1" smtClean="0"/>
              <a:t>Bullet</a:t>
            </a:r>
            <a:r>
              <a:rPr lang="da-DK" dirty="0" smtClean="0"/>
              <a:t> Slide</a:t>
            </a:r>
            <a:endParaRPr lang="da-DK" dirty="0"/>
          </a:p>
        </p:txBody>
      </p:sp>
      <p:pic>
        <p:nvPicPr>
          <p:cNvPr id="8" name="Picture 7" descr="Foundation for Environmental Education Educatio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642" y="6547298"/>
            <a:ext cx="2910115" cy="1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>
                <a:latin typeface="Lato"/>
                <a:cs typeface="Lato"/>
              </a:defRPr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Picture 4" descr="bar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0700" y="-146050"/>
            <a:ext cx="63500" cy="520700"/>
          </a:xfrm>
          <a:prstGeom prst="rect">
            <a:avLst/>
          </a:prstGeom>
        </p:spPr>
      </p:pic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Standard  slide – </a:t>
            </a:r>
            <a:r>
              <a:rPr lang="da-DK" dirty="0" err="1" smtClean="0"/>
              <a:t>full</a:t>
            </a:r>
            <a:r>
              <a:rPr lang="da-DK" dirty="0" smtClean="0"/>
              <a:t> </a:t>
            </a:r>
            <a:r>
              <a:rPr lang="da-DK" dirty="0" err="1" smtClean="0"/>
              <a:t>size</a:t>
            </a:r>
            <a:r>
              <a:rPr lang="da-DK" dirty="0" smtClean="0"/>
              <a:t> image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176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3"/>
          <p:cNvSpPr>
            <a:spLocks noGrp="1"/>
          </p:cNvSpPr>
          <p:nvPr>
            <p:ph sz="quarter" idx="11" hasCustomPrompt="1"/>
          </p:nvPr>
        </p:nvSpPr>
        <p:spPr>
          <a:xfrm>
            <a:off x="4680075" y="1778000"/>
            <a:ext cx="4187759" cy="4597401"/>
          </a:xfrm>
          <a:prstGeom prst="rect">
            <a:avLst/>
          </a:prstGeom>
        </p:spPr>
        <p:txBody>
          <a:bodyPr vert="horz" numCol="1" spcCol="108000">
            <a:normAutofit/>
          </a:bodyPr>
          <a:lstStyle>
            <a:lvl1pPr>
              <a:defRPr sz="2400">
                <a:latin typeface="Lato"/>
                <a:cs typeface="Lato"/>
              </a:defRPr>
            </a:lvl1pPr>
            <a:lvl2pPr>
              <a:buFont typeface="Arial"/>
              <a:buChar char="•"/>
              <a:defRPr sz="2000">
                <a:latin typeface="Lato"/>
                <a:cs typeface="Lato"/>
              </a:defRPr>
            </a:lvl2pPr>
            <a:lvl3pPr>
              <a:defRPr sz="1800">
                <a:latin typeface="Lato"/>
                <a:cs typeface="Lato"/>
              </a:defRPr>
            </a:lvl3pPr>
            <a:lvl4pPr>
              <a:defRPr sz="1600">
                <a:latin typeface="Lato"/>
                <a:cs typeface="Lato"/>
              </a:defRPr>
            </a:lvl4pPr>
            <a:lvl5pPr>
              <a:defRPr sz="1400">
                <a:latin typeface="Lato"/>
                <a:cs typeface="Lato"/>
              </a:defRPr>
            </a:lvl5pPr>
          </a:lstStyle>
          <a:p>
            <a:pPr lvl="0"/>
            <a:r>
              <a:rPr lang="da-DK" dirty="0" err="1" smtClean="0"/>
              <a:t>Level</a:t>
            </a:r>
            <a:r>
              <a:rPr lang="da-DK" dirty="0" smtClean="0"/>
              <a:t> 1</a:t>
            </a:r>
          </a:p>
          <a:p>
            <a:pPr lvl="1"/>
            <a:r>
              <a:rPr lang="da-DK" dirty="0" err="1" smtClean="0"/>
              <a:t>Level</a:t>
            </a:r>
            <a:r>
              <a:rPr lang="da-DK" dirty="0" smtClean="0"/>
              <a:t> 2</a:t>
            </a:r>
          </a:p>
          <a:p>
            <a:pPr lvl="2"/>
            <a:r>
              <a:rPr lang="da-DK" dirty="0" err="1" smtClean="0"/>
              <a:t>Level</a:t>
            </a:r>
            <a:r>
              <a:rPr lang="da-DK" dirty="0" smtClean="0"/>
              <a:t> 3</a:t>
            </a:r>
          </a:p>
          <a:p>
            <a:pPr lvl="3"/>
            <a:r>
              <a:rPr lang="da-DK" dirty="0" err="1" smtClean="0"/>
              <a:t>Level</a:t>
            </a:r>
            <a:r>
              <a:rPr lang="da-DK" dirty="0" smtClean="0"/>
              <a:t> 4</a:t>
            </a:r>
          </a:p>
          <a:p>
            <a:pPr lvl="4"/>
            <a:r>
              <a:rPr lang="da-DK" dirty="0" err="1" smtClean="0"/>
              <a:t>Level</a:t>
            </a:r>
            <a:r>
              <a:rPr lang="da-DK" dirty="0" smtClean="0"/>
              <a:t> 5</a:t>
            </a:r>
            <a:endParaRPr lang="da-DK" dirty="0"/>
          </a:p>
        </p:txBody>
      </p:sp>
      <p:sp>
        <p:nvSpPr>
          <p:cNvPr id="8" name="Titel 9"/>
          <p:cNvSpPr>
            <a:spLocks noGrp="1" noChangeAspect="1"/>
          </p:cNvSpPr>
          <p:nvPr>
            <p:ph type="title" hasCustomPrompt="1"/>
          </p:nvPr>
        </p:nvSpPr>
        <p:spPr>
          <a:xfrm>
            <a:off x="303850" y="712239"/>
            <a:ext cx="8166101" cy="90912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600" b="0" i="0" cap="all" baseline="0">
                <a:solidFill>
                  <a:srgbClr val="154194"/>
                </a:solidFill>
                <a:latin typeface="Lato Light"/>
                <a:cs typeface="Lato Light"/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154194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12" name="Picture 11" descr="bar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0700" y="-146050"/>
            <a:ext cx="63500" cy="520700"/>
          </a:xfrm>
          <a:prstGeom prst="rect">
            <a:avLst/>
          </a:prstGeom>
        </p:spPr>
      </p:pic>
      <p:sp>
        <p:nvSpPr>
          <p:cNvPr id="1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81697" y="68944"/>
            <a:ext cx="4419950" cy="48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solidFill>
                  <a:srgbClr val="FFFFFF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Standard White 2 columns</a:t>
            </a:r>
            <a:endParaRPr lang="da-DK" dirty="0"/>
          </a:p>
        </p:txBody>
      </p:sp>
      <p:pic>
        <p:nvPicPr>
          <p:cNvPr id="14" name="Picture 13" descr="Foundation for Environmental Education Educatio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87143" y="6547298"/>
            <a:ext cx="2910115" cy="107120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 userDrawn="1"/>
        </p:nvSpPr>
        <p:spPr>
          <a:xfrm>
            <a:off x="303850" y="1800555"/>
            <a:ext cx="2380174" cy="36933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r>
              <a:rPr lang="da-DK" b="0" cap="none" dirty="0" smtClean="0">
                <a:solidFill>
                  <a:srgbClr val="23211E"/>
                </a:solidFill>
              </a:rPr>
              <a:t>Introduktion</a:t>
            </a:r>
            <a:endParaRPr lang="da-DK" b="0" cap="none" dirty="0">
              <a:solidFill>
                <a:srgbClr val="23211E"/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296593" y="2246127"/>
            <a:ext cx="4238522" cy="2102858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2400" b="1" i="0" cap="all" baseline="0">
                <a:solidFill>
                  <a:srgbClr val="154194"/>
                </a:solidFill>
                <a:latin typeface="Lato"/>
                <a:cs typeface="Lato"/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r>
              <a:rPr lang="en-US" sz="1800" b="0" cap="none" dirty="0" smtClean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This is a guide to the basic elements that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800" b="0" cap="none" dirty="0" smtClean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make up the Foundation for Environmental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800" b="0" cap="none" dirty="0" smtClean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Education and its </a:t>
            </a:r>
            <a:r>
              <a:rPr lang="en-US" sz="1800" b="0" cap="none" dirty="0" err="1" smtClean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programmes</a:t>
            </a:r>
            <a:r>
              <a:rPr lang="en-US" sz="1800" b="0" cap="none" dirty="0" smtClean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. Have a read,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800" b="0" cap="none" dirty="0" smtClean="0">
                <a:solidFill>
                  <a:prstClr val="black">
                    <a:lumMod val="75000"/>
                    <a:lumOff val="25000"/>
                    <a:alpha val="90000"/>
                  </a:prstClr>
                </a:solidFill>
                <a:latin typeface="Lato Light"/>
              </a:rPr>
              <a:t>it will help you to get to know us a little better.</a:t>
            </a:r>
            <a:endParaRPr lang="da-DK" sz="1800" b="0" cap="none" dirty="0">
              <a:solidFill>
                <a:prstClr val="black">
                  <a:lumMod val="75000"/>
                  <a:lumOff val="25000"/>
                  <a:alpha val="90000"/>
                </a:prstClr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26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long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48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6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3674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EDIT IN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2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8964488" cy="6858000"/>
          </a:xfrm>
          <a:prstGeom prst="rect">
            <a:avLst/>
          </a:prstGeom>
        </p:spPr>
      </p:pic>
      <p:pic>
        <p:nvPicPr>
          <p:cNvPr id="18" name="Picture 17" descr="Hvid_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564904"/>
            <a:ext cx="3600400" cy="18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9585" y="2664785"/>
            <a:ext cx="37444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2800" dirty="0" smtClean="0">
              <a:latin typeface="Arial" charset="0"/>
              <a:cs typeface="Arial" charset="0"/>
            </a:endParaRPr>
          </a:p>
          <a:p>
            <a:pPr algn="ctr"/>
            <a:r>
              <a:rPr lang="sl-SI" sz="2800" b="1" dirty="0" err="1" smtClean="0">
                <a:latin typeface="Arial" charset="0"/>
                <a:cs typeface="Arial" charset="0"/>
              </a:rPr>
              <a:t>Eko</a:t>
            </a:r>
            <a:r>
              <a:rPr lang="sl-SI" sz="2800" b="1" dirty="0" smtClean="0">
                <a:latin typeface="Arial" charset="0"/>
                <a:cs typeface="Arial" charset="0"/>
              </a:rPr>
              <a:t> aplikacija</a:t>
            </a:r>
          </a:p>
          <a:p>
            <a:pPr algn="ctr"/>
            <a:endParaRPr lang="sl-SI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sl-SI" sz="1400" dirty="0" smtClean="0">
                <a:latin typeface="Arial" charset="0"/>
                <a:cs typeface="Arial" charset="0"/>
              </a:rPr>
              <a:t>Tomaž Pajnič</a:t>
            </a:r>
            <a:r>
              <a:rPr lang="sl-SI" sz="1400" dirty="0" smtClean="0">
                <a:latin typeface="Arial" charset="0"/>
                <a:cs typeface="Arial" charset="0"/>
              </a:rPr>
              <a:t>, </a:t>
            </a:r>
            <a:r>
              <a:rPr lang="sl-SI" sz="1400" dirty="0" smtClean="0">
                <a:latin typeface="Arial" charset="0"/>
                <a:cs typeface="Arial" charset="0"/>
              </a:rPr>
              <a:t>koordinator za OŠ</a:t>
            </a:r>
            <a:endParaRPr lang="sl-SI" sz="1400" dirty="0">
              <a:latin typeface="Arial" charset="0"/>
              <a:cs typeface="Arial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" y="188640"/>
            <a:ext cx="927845" cy="9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025" y="66023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1E3051"/>
                </a:solidFill>
                <a:latin typeface="Lato  "/>
              </a:rPr>
              <a:t>3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51660"/>
          <a:stretch/>
        </p:blipFill>
        <p:spPr>
          <a:xfrm>
            <a:off x="467839" y="4627768"/>
            <a:ext cx="8234346" cy="15886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8" y="692696"/>
            <a:ext cx="8234346" cy="32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025" y="66023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1E3051"/>
                </a:solidFill>
                <a:latin typeface="Lato  "/>
              </a:rPr>
              <a:t>3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1772816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Čisto sem pozabil-a, ker imamo toliko za delat</a:t>
            </a:r>
          </a:p>
          <a:p>
            <a:pPr>
              <a:spcBef>
                <a:spcPts val="1200"/>
              </a:spcBef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Ni bilo časa</a:t>
            </a:r>
          </a:p>
          <a:p>
            <a:pPr>
              <a:spcBef>
                <a:spcPts val="1200"/>
              </a:spcBef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Ni nam uspelo</a:t>
            </a:r>
          </a:p>
          <a:p>
            <a:pPr>
              <a:spcBef>
                <a:spcPts val="1200"/>
              </a:spcBef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Izgorelost</a:t>
            </a:r>
          </a:p>
          <a:p>
            <a:pPr>
              <a:spcBef>
                <a:spcPts val="1200"/>
              </a:spcBef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Preobremenjenost</a:t>
            </a:r>
          </a:p>
          <a:p>
            <a:pPr>
              <a:spcBef>
                <a:spcPts val="1200"/>
              </a:spcBef>
              <a:defRPr/>
            </a:pPr>
            <a:r>
              <a:rPr lang="sl-SI" sz="2000" dirty="0" smtClean="0">
                <a:latin typeface="Arial" charset="0"/>
                <a:cs typeface="Arial" charset="0"/>
              </a:rPr>
              <a:t>Moramo dobiti zeleno zastavo</a:t>
            </a:r>
          </a:p>
          <a:p>
            <a:pPr>
              <a:spcBef>
                <a:spcPts val="1200"/>
              </a:spcBef>
              <a:defRPr/>
            </a:pPr>
            <a:endParaRPr lang="sl-SI" dirty="0">
              <a:latin typeface="Arial" charset="0"/>
              <a:cs typeface="Arial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899592" y="759525"/>
            <a:ext cx="525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l-SI" sz="2400" b="1" dirty="0" smtClean="0">
                <a:solidFill>
                  <a:srgbClr val="EA5A0B"/>
                </a:solidFill>
                <a:latin typeface="Lato  "/>
              </a:rPr>
              <a:t>Kaj narediti, da bo tega čim manj? </a:t>
            </a:r>
            <a:endParaRPr lang="da-DK" sz="2400" b="1" dirty="0">
              <a:solidFill>
                <a:srgbClr val="EA5A0B"/>
              </a:solidFill>
              <a:latin typeface="Lato  "/>
            </a:endParaRPr>
          </a:p>
        </p:txBody>
      </p:sp>
    </p:spTree>
    <p:extLst>
      <p:ext uri="{BB962C8B-B14F-4D97-AF65-F5344CB8AC3E}">
        <p14:creationId xmlns:p14="http://schemas.microsoft.com/office/powerpoint/2010/main" val="42301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91662" y="1691714"/>
            <a:ext cx="4560674" cy="455231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1983219" y="1354436"/>
            <a:ext cx="5177561" cy="5177561"/>
          </a:xfrm>
          <a:prstGeom prst="circularArrow">
            <a:avLst>
              <a:gd name="adj1" fmla="val 5544"/>
              <a:gd name="adj2" fmla="val 330680"/>
              <a:gd name="adj3" fmla="val 14530677"/>
              <a:gd name="adj4" fmla="val 16941715"/>
              <a:gd name="adj5" fmla="val 5757"/>
            </a:avLst>
          </a:prstGeom>
          <a:solidFill>
            <a:srgbClr val="EA5A0B"/>
          </a:solidFill>
          <a:ln>
            <a:solidFill>
              <a:srgbClr val="EA5A0B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2214623" y="657336"/>
            <a:ext cx="471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l-SI" sz="2000" b="1" dirty="0" smtClean="0">
                <a:solidFill>
                  <a:srgbClr val="EA5A0B"/>
                </a:solidFill>
                <a:latin typeface="Lato  "/>
              </a:rPr>
              <a:t>Delovanje po m</a:t>
            </a:r>
            <a:r>
              <a:rPr lang="sl-SI" sz="2000" b="1" dirty="0" smtClean="0">
                <a:solidFill>
                  <a:srgbClr val="EA5A0B"/>
                </a:solidFill>
                <a:latin typeface="Lato  "/>
              </a:rPr>
              <a:t>etodologiji </a:t>
            </a:r>
            <a:r>
              <a:rPr lang="sl-SI" sz="2000" b="1" dirty="0" smtClean="0">
                <a:solidFill>
                  <a:srgbClr val="EA5A0B"/>
                </a:solidFill>
                <a:latin typeface="Lato  "/>
              </a:rPr>
              <a:t>7 </a:t>
            </a:r>
            <a:r>
              <a:rPr lang="sl-SI" sz="2000" b="1" dirty="0" smtClean="0">
                <a:solidFill>
                  <a:srgbClr val="EA5A0B"/>
                </a:solidFill>
                <a:latin typeface="Lato  "/>
              </a:rPr>
              <a:t>korakov</a:t>
            </a:r>
            <a:endParaRPr lang="da-DK" sz="2000" b="1" dirty="0">
              <a:solidFill>
                <a:srgbClr val="EA5A0B"/>
              </a:solidFill>
              <a:latin typeface="Lato  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11930" y="1376249"/>
            <a:ext cx="1594864" cy="797432"/>
            <a:chOff x="2226903" y="662"/>
            <a:chExt cx="1594864" cy="797432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2226903" y="662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 txBox="1"/>
            <p:nvPr/>
          </p:nvSpPr>
          <p:spPr>
            <a:xfrm>
              <a:off x="2265830" y="39589"/>
              <a:ext cx="1517010" cy="71957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dirty="0">
                  <a:solidFill>
                    <a:srgbClr val="006600"/>
                  </a:solidFill>
                </a:rPr>
                <a:t>2</a:t>
              </a:r>
              <a:r>
                <a:rPr lang="da-DK" sz="1400" b="1" kern="1200" dirty="0" smtClean="0">
                  <a:solidFill>
                    <a:srgbClr val="006600"/>
                  </a:solidFill>
                </a:rPr>
                <a:t>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Okoljski pregled</a:t>
              </a:r>
              <a:endParaRPr lang="da-DK" sz="1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1495" y="2383706"/>
            <a:ext cx="1594864" cy="797432"/>
            <a:chOff x="4176468" y="1008119"/>
            <a:chExt cx="1594864" cy="797432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4176468" y="1008119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6"/>
            <p:cNvSpPr txBox="1"/>
            <p:nvPr/>
          </p:nvSpPr>
          <p:spPr>
            <a:xfrm>
              <a:off x="4215395" y="1047046"/>
              <a:ext cx="1517010" cy="71957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dirty="0">
                  <a:solidFill>
                    <a:srgbClr val="006600"/>
                  </a:solidFill>
                </a:rPr>
                <a:t>3</a:t>
              </a:r>
              <a:r>
                <a:rPr lang="da-DK" sz="1400" b="1" kern="1200" dirty="0" smtClean="0">
                  <a:solidFill>
                    <a:srgbClr val="006600"/>
                  </a:solidFill>
                </a:rPr>
                <a:t>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Akcijski načrt</a:t>
              </a:r>
              <a:endParaRPr lang="da-DK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05511" y="3967870"/>
            <a:ext cx="1594864" cy="797432"/>
            <a:chOff x="4320484" y="2592283"/>
            <a:chExt cx="1594864" cy="797432"/>
          </a:xfrm>
          <a:solidFill>
            <a:schemeClr val="bg1"/>
          </a:solidFill>
        </p:grpSpPr>
        <p:sp>
          <p:nvSpPr>
            <p:cNvPr id="26" name="Rounded Rectangle 25"/>
            <p:cNvSpPr/>
            <p:nvPr/>
          </p:nvSpPr>
          <p:spPr>
            <a:xfrm>
              <a:off x="4320484" y="2592283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8"/>
            <p:cNvSpPr txBox="1"/>
            <p:nvPr/>
          </p:nvSpPr>
          <p:spPr>
            <a:xfrm>
              <a:off x="4359411" y="2631210"/>
              <a:ext cx="1517010" cy="71957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dirty="0">
                  <a:solidFill>
                    <a:srgbClr val="006600"/>
                  </a:solidFill>
                </a:rPr>
                <a:t>4</a:t>
              </a:r>
              <a:r>
                <a:rPr lang="da-DK" sz="1400" b="1" kern="1200" dirty="0" smtClean="0">
                  <a:solidFill>
                    <a:srgbClr val="006600"/>
                  </a:solidFill>
                </a:rPr>
                <a:t>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Vključenost v kurikulum</a:t>
              </a:r>
              <a:endParaRPr lang="da-DK" sz="1400" b="1" kern="1200" dirty="0" smtClean="0">
                <a:solidFill>
                  <a:srgbClr val="0066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1410" y="5336026"/>
            <a:ext cx="1594864" cy="797432"/>
            <a:chOff x="3456383" y="3960439"/>
            <a:chExt cx="1594864" cy="79743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>
            <a:xfrm>
              <a:off x="3456383" y="3960439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0"/>
            <p:cNvSpPr txBox="1"/>
            <p:nvPr/>
          </p:nvSpPr>
          <p:spPr>
            <a:xfrm>
              <a:off x="3495310" y="3999366"/>
              <a:ext cx="1517010" cy="71957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kern="1200" dirty="0" smtClean="0">
                  <a:solidFill>
                    <a:srgbClr val="006600"/>
                  </a:solidFill>
                </a:rPr>
                <a:t>5.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Nadzor in ocenjevanje</a:t>
              </a:r>
              <a:endParaRPr lang="da-DK" sz="1400" b="1" kern="1200" dirty="0" smtClean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3952" y="5573427"/>
            <a:ext cx="1594864" cy="797432"/>
            <a:chOff x="1268925" y="4197840"/>
            <a:chExt cx="1594864" cy="797432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1268925" y="4197840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2"/>
            <p:cNvSpPr txBox="1"/>
            <p:nvPr/>
          </p:nvSpPr>
          <p:spPr>
            <a:xfrm>
              <a:off x="1307852" y="4236767"/>
              <a:ext cx="1517010" cy="71957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dirty="0">
                  <a:solidFill>
                    <a:srgbClr val="006600"/>
                  </a:solidFill>
                </a:rPr>
                <a:t>6</a:t>
              </a:r>
              <a:r>
                <a:rPr lang="da-DK" sz="1400" b="1" kern="1200" dirty="0" smtClean="0">
                  <a:solidFill>
                    <a:srgbClr val="006600"/>
                  </a:solidFill>
                </a:rPr>
                <a:t>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obveščanje, vključevanje</a:t>
              </a:r>
              <a:endParaRPr lang="da-DK" sz="1400" b="1" kern="1200" dirty="0" smtClean="0">
                <a:solidFill>
                  <a:srgbClr val="0066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9372" y="4075472"/>
            <a:ext cx="1594864" cy="797432"/>
            <a:chOff x="74345" y="2699885"/>
            <a:chExt cx="1594864" cy="797432"/>
          </a:xfrm>
          <a:solidFill>
            <a:schemeClr val="bg1"/>
          </a:solidFill>
        </p:grpSpPr>
        <p:sp>
          <p:nvSpPr>
            <p:cNvPr id="20" name="Rounded Rectangle 19"/>
            <p:cNvSpPr/>
            <p:nvPr/>
          </p:nvSpPr>
          <p:spPr>
            <a:xfrm>
              <a:off x="74345" y="2699885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4"/>
            <p:cNvSpPr txBox="1"/>
            <p:nvPr/>
          </p:nvSpPr>
          <p:spPr>
            <a:xfrm>
              <a:off x="113272" y="2738812"/>
              <a:ext cx="1517010" cy="71957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dirty="0">
                  <a:solidFill>
                    <a:srgbClr val="006600"/>
                  </a:solidFill>
                </a:rPr>
                <a:t>7</a:t>
              </a:r>
              <a:r>
                <a:rPr lang="da-DK" sz="1400" b="1" kern="1200" dirty="0" smtClean="0">
                  <a:solidFill>
                    <a:srgbClr val="006600"/>
                  </a:solidFill>
                </a:rPr>
                <a:t>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ekolistina</a:t>
              </a:r>
              <a:endParaRPr lang="da-DK" sz="1400" b="1" kern="1200" dirty="0" smtClean="0">
                <a:solidFill>
                  <a:srgbClr val="0066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1051" y="2311690"/>
            <a:ext cx="1594864" cy="797432"/>
            <a:chOff x="216024" y="936103"/>
            <a:chExt cx="1594864" cy="797432"/>
          </a:xfrm>
          <a:solidFill>
            <a:schemeClr val="bg1"/>
          </a:solidFill>
        </p:grpSpPr>
        <p:sp>
          <p:nvSpPr>
            <p:cNvPr id="17" name="Rounded Rectangle 16"/>
            <p:cNvSpPr/>
            <p:nvPr/>
          </p:nvSpPr>
          <p:spPr>
            <a:xfrm>
              <a:off x="216024" y="936103"/>
              <a:ext cx="1594864" cy="797432"/>
            </a:xfrm>
            <a:prstGeom prst="roundRect">
              <a:avLst/>
            </a:prstGeom>
            <a:grpFill/>
            <a:ln w="28575">
              <a:solidFill>
                <a:srgbClr val="EA5A0B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6"/>
            <p:cNvSpPr txBox="1"/>
            <p:nvPr/>
          </p:nvSpPr>
          <p:spPr>
            <a:xfrm>
              <a:off x="254951" y="975030"/>
              <a:ext cx="1517010" cy="71957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dirty="0">
                  <a:solidFill>
                    <a:srgbClr val="006600"/>
                  </a:solidFill>
                </a:rPr>
                <a:t>1</a:t>
              </a:r>
              <a:r>
                <a:rPr lang="da-DK" sz="1400" b="1" kern="1200" dirty="0" smtClean="0">
                  <a:solidFill>
                    <a:srgbClr val="006600"/>
                  </a:solidFill>
                </a:rPr>
                <a:t>. </a:t>
              </a:r>
              <a:r>
                <a:rPr lang="sl-SI" sz="1400" b="1" kern="1200" dirty="0" smtClean="0">
                  <a:solidFill>
                    <a:srgbClr val="006600"/>
                  </a:solidFill>
                </a:rPr>
                <a:t>Vzpostavitev ekoodbora</a:t>
              </a:r>
              <a:endParaRPr lang="da-DK" sz="1400" b="1" kern="1200" dirty="0" smtClean="0">
                <a:solidFill>
                  <a:srgbClr val="0066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748464" y="65828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1E3051"/>
                </a:solidFill>
                <a:latin typeface="Lato  "/>
              </a:rPr>
              <a:t>10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</p:spTree>
    <p:extLst>
      <p:ext uri="{BB962C8B-B14F-4D97-AF65-F5344CB8AC3E}">
        <p14:creationId xmlns:p14="http://schemas.microsoft.com/office/powerpoint/2010/main" val="13761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5" y="1268760"/>
            <a:ext cx="7108787" cy="5007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6025" y="66023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1E3051"/>
                </a:solidFill>
                <a:latin typeface="Lato  "/>
              </a:rPr>
              <a:t>5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4634" y="2943468"/>
            <a:ext cx="5914730" cy="12668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sl-SI" sz="72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MODROST</a:t>
            </a:r>
            <a:r>
              <a:rPr lang="da-DK" sz="1800" b="1" dirty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da-DK" sz="1800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endParaRPr lang="sl-SI" sz="18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/>
          </a:p>
        </p:txBody>
      </p:sp>
      <p:sp>
        <p:nvSpPr>
          <p:cNvPr id="10" name="TextBox 17"/>
          <p:cNvSpPr txBox="1"/>
          <p:nvPr/>
        </p:nvSpPr>
        <p:spPr>
          <a:xfrm>
            <a:off x="3880943" y="677939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sl-SI" sz="2000" b="1" dirty="0" smtClean="0">
                <a:solidFill>
                  <a:srgbClr val="EA5A0B"/>
                </a:solidFill>
                <a:latin typeface="Lato  "/>
              </a:rPr>
              <a:t>Uporabite</a:t>
            </a:r>
            <a:endParaRPr lang="da-DK" sz="2000" b="1" dirty="0">
              <a:solidFill>
                <a:srgbClr val="EA5A0B"/>
              </a:solidFill>
              <a:latin typeface="Lato  "/>
            </a:endParaRPr>
          </a:p>
        </p:txBody>
      </p:sp>
    </p:spTree>
    <p:extLst>
      <p:ext uri="{BB962C8B-B14F-4D97-AF65-F5344CB8AC3E}">
        <p14:creationId xmlns:p14="http://schemas.microsoft.com/office/powerpoint/2010/main" val="1624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025" y="66023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1E3051"/>
                </a:solidFill>
                <a:latin typeface="Lato  "/>
              </a:rPr>
              <a:t>3</a:t>
            </a:r>
            <a:endParaRPr lang="da-DK" sz="1000" dirty="0">
              <a:solidFill>
                <a:srgbClr val="1E3051"/>
              </a:solidFill>
              <a:latin typeface="Lato  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1484784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sl-SI" dirty="0" smtClean="0">
                <a:latin typeface="Arial" charset="0"/>
                <a:cs typeface="Arial" charset="0"/>
              </a:rPr>
              <a:t>Uporabljajmo modrost</a:t>
            </a:r>
          </a:p>
          <a:p>
            <a:pPr>
              <a:spcBef>
                <a:spcPts val="1200"/>
              </a:spcBef>
              <a:defRPr/>
            </a:pPr>
            <a:endParaRPr lang="sl-SI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sl-SI" dirty="0" smtClean="0">
                <a:latin typeface="Arial" charset="0"/>
                <a:cs typeface="Arial" charset="0"/>
              </a:rPr>
              <a:t>Sestavljanka ko manjka 1 košček.</a:t>
            </a:r>
            <a:endParaRPr lang="sl-SI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4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DIBS Corporate 1">
      <a:dk1>
        <a:sysClr val="windowText" lastClr="000000"/>
      </a:dk1>
      <a:lt1>
        <a:sysClr val="window" lastClr="FFFFFF"/>
      </a:lt1>
      <a:dk2>
        <a:srgbClr val="284164"/>
      </a:dk2>
      <a:lt2>
        <a:srgbClr val="EBF0F0"/>
      </a:lt2>
      <a:accent1>
        <a:srgbClr val="0096CD"/>
      </a:accent1>
      <a:accent2>
        <a:srgbClr val="D75555"/>
      </a:accent2>
      <a:accent3>
        <a:srgbClr val="A0C88C"/>
      </a:accent3>
      <a:accent4>
        <a:srgbClr val="735F96"/>
      </a:accent4>
      <a:accent5>
        <a:srgbClr val="64BEE1"/>
      </a:accent5>
      <a:accent6>
        <a:srgbClr val="D29655"/>
      </a:accent6>
      <a:hlink>
        <a:srgbClr val="41782D"/>
      </a:hlink>
      <a:folHlink>
        <a:srgbClr val="9B46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ECOSCHOOLSpowerpoint</Template>
  <TotalTime>1560</TotalTime>
  <Words>150</Words>
  <Application>Microsoft Office PowerPoint</Application>
  <PresentationFormat>Diaprojekcija na zaslonu (4:3)</PresentationFormat>
  <Paragraphs>37</Paragraphs>
  <Slides>6</Slides>
  <Notes>5</Notes>
  <HiddenSlides>1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Lato</vt:lpstr>
      <vt:lpstr>Lato  </vt:lpstr>
      <vt:lpstr>Lato Black</vt:lpstr>
      <vt:lpstr>Lato Light</vt:lpstr>
      <vt:lpstr>template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Andreou</dc:creator>
  <cp:lastModifiedBy>Tomaž Pajnič</cp:lastModifiedBy>
  <cp:revision>94</cp:revision>
  <dcterms:created xsi:type="dcterms:W3CDTF">2016-07-18T10:44:33Z</dcterms:created>
  <dcterms:modified xsi:type="dcterms:W3CDTF">2016-09-26T05:00:48Z</dcterms:modified>
</cp:coreProperties>
</file>